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FF51B9-BA34-4DFE-955F-DBCDB32A28EF}" type="datetimeFigureOut">
              <a:rPr lang="cs-CZ" smtClean="0"/>
              <a:t>18.3.2012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09080-8A6C-4D56-A4B6-1583FDB7C0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9578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3/18/2012</a:t>
            </a:fld>
            <a:endParaRPr lang="en-US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3/18/2012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3/18/2012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3/18/2012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3/18/2012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3/18/2012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3/18/2012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3/18/2012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3/18/2012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3/18/2012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3/18/2012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3/18/2012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Budování cyklistické infrastruktury v extravilánu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5" name="Podnadpis 2"/>
          <p:cNvSpPr txBox="1">
            <a:spLocks/>
          </p:cNvSpPr>
          <p:nvPr/>
        </p:nvSpPr>
        <p:spPr>
          <a:xfrm>
            <a:off x="428596" y="3643314"/>
            <a:ext cx="5429288" cy="1000132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r>
              <a:rPr lang="cs-CZ" sz="2300" b="1" dirty="0" smtClean="0"/>
              <a:t>Infrastruktura – obecné i specifické překážky při projektování a výstavbě</a:t>
            </a:r>
            <a:endParaRPr lang="cs-CZ" sz="2300" dirty="0"/>
          </a:p>
        </p:txBody>
      </p:sp>
      <p:sp>
        <p:nvSpPr>
          <p:cNvPr id="6" name="Podnadpis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cs-CZ" sz="4000" b="1" dirty="0" smtClean="0"/>
              <a:t>Úvod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389120"/>
          </a:xfrm>
        </p:spPr>
        <p:txBody>
          <a:bodyPr>
            <a:normAutofit/>
          </a:bodyPr>
          <a:lstStyle/>
          <a:p>
            <a:pPr lvl="0">
              <a:spcAft>
                <a:spcPts val="1200"/>
              </a:spcAft>
            </a:pPr>
            <a:r>
              <a:rPr lang="cs-CZ" sz="2000" dirty="0" smtClean="0"/>
              <a:t>Cyklostezky v intravilánu plní dopravní funkce. Obvykle nejsou zpochybňovány.</a:t>
            </a:r>
          </a:p>
          <a:p>
            <a:pPr lvl="0">
              <a:spcAft>
                <a:spcPts val="1200"/>
              </a:spcAft>
            </a:pPr>
            <a:r>
              <a:rPr lang="cs-CZ" sz="2000" dirty="0" smtClean="0"/>
              <a:t>Cyklostezky v </a:t>
            </a:r>
            <a:r>
              <a:rPr lang="cs-CZ" sz="2000" dirty="0" err="1" smtClean="0"/>
              <a:t>extravilánu</a:t>
            </a:r>
            <a:r>
              <a:rPr lang="cs-CZ" sz="2000" dirty="0" smtClean="0"/>
              <a:t> plní jaké funkce? Kdo je potřebuje?  Je po nich poptávka? </a:t>
            </a:r>
          </a:p>
          <a:p>
            <a:pPr lvl="0">
              <a:spcAft>
                <a:spcPts val="1200"/>
              </a:spcAft>
            </a:pPr>
            <a:r>
              <a:rPr lang="cs-CZ" sz="2000" dirty="0" smtClean="0"/>
              <a:t>Jak odpovědět na otázku co přinese obci cyklostezka?</a:t>
            </a:r>
          </a:p>
          <a:p>
            <a:pPr lvl="1">
              <a:spcAft>
                <a:spcPts val="1200"/>
              </a:spcAft>
            </a:pPr>
            <a:r>
              <a:rPr lang="cs-CZ" sz="1800" dirty="0" smtClean="0"/>
              <a:t>Za účelem d</a:t>
            </a:r>
            <a:r>
              <a:rPr lang="cs-CZ" sz="1800" dirty="0" smtClean="0"/>
              <a:t>opravním?</a:t>
            </a:r>
          </a:p>
          <a:p>
            <a:pPr lvl="1">
              <a:spcAft>
                <a:spcPts val="1200"/>
              </a:spcAft>
            </a:pPr>
            <a:r>
              <a:rPr lang="cs-CZ" sz="1800" dirty="0"/>
              <a:t>Za účelem </a:t>
            </a:r>
            <a:r>
              <a:rPr lang="cs-CZ" sz="1800" dirty="0" smtClean="0"/>
              <a:t>rekreačním?</a:t>
            </a:r>
            <a:endParaRPr lang="cs-CZ" sz="1800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cs-CZ" sz="4000" b="1" dirty="0" smtClean="0"/>
              <a:t>Překážky obecné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785926"/>
            <a:ext cx="8715404" cy="4857784"/>
          </a:xfrm>
        </p:spPr>
        <p:txBody>
          <a:bodyPr>
            <a:normAutofit/>
          </a:bodyPr>
          <a:lstStyle/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cs-CZ" sz="2000" b="1" dirty="0" smtClean="0"/>
              <a:t>Komunální volby a jejich cyklus</a:t>
            </a:r>
            <a:r>
              <a:rPr lang="cs-CZ" sz="2000" dirty="0" smtClean="0"/>
              <a:t>. Cyklostezky nevyhrávají volby. Ale mohou je prohrát.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cs-CZ" sz="2000" b="1" dirty="0" smtClean="0"/>
              <a:t>Myšlení.</a:t>
            </a:r>
            <a:r>
              <a:rPr lang="cs-CZ" sz="2000" dirty="0" smtClean="0"/>
              <a:t> Cestní síť. Kdo má zodpovědnost za krajinu?  Co to je krajinný ráz?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cs-CZ" sz="2000" b="1" dirty="0" smtClean="0"/>
              <a:t>Urbanismus</a:t>
            </a:r>
            <a:r>
              <a:rPr lang="cs-CZ" sz="2000" dirty="0" smtClean="0"/>
              <a:t>. Absence územních plánů resp. absence řešení cyklistické dopravy v nich. 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cs-CZ" sz="2000" b="1" dirty="0" smtClean="0"/>
              <a:t>Zmatení pojmů a kompetencí</a:t>
            </a:r>
            <a:r>
              <a:rPr lang="cs-CZ" sz="2000" dirty="0" smtClean="0"/>
              <a:t>. Cyklotrasy versus cyklostezky. Doprava versus cestovní ruch.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cs-CZ" sz="2000" b="1" dirty="0" smtClean="0"/>
              <a:t>Absence krajské cyklistické dopravní koncepce</a:t>
            </a:r>
            <a:r>
              <a:rPr lang="cs-CZ" sz="2000" dirty="0" smtClean="0"/>
              <a:t>. Dopravní toky a jejich hierarchie.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cs-CZ" sz="2000" b="1" dirty="0" smtClean="0"/>
              <a:t>Absence relevantních dat o vlivu cyklistiky na regionální ekonomiku</a:t>
            </a:r>
            <a:endParaRPr lang="cs-CZ" sz="2000" dirty="0" smtClean="0"/>
          </a:p>
          <a:p>
            <a:endParaRPr lang="cs-CZ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cs-CZ" sz="4000" b="1" dirty="0" smtClean="0"/>
              <a:t>Překážky specifické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8577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i="1" dirty="0" smtClean="0"/>
              <a:t>Ta první:</a:t>
            </a:r>
          </a:p>
          <a:p>
            <a:r>
              <a:rPr lang="cs-CZ" sz="2000" b="1" dirty="0" smtClean="0"/>
              <a:t>Kudy to vyprojektovat?</a:t>
            </a:r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r>
              <a:rPr lang="cs-CZ" sz="2000" dirty="0" smtClean="0"/>
              <a:t>Jak to udělat aby:</a:t>
            </a:r>
          </a:p>
          <a:p>
            <a:pPr lvl="1"/>
            <a:r>
              <a:rPr lang="cs-CZ" sz="2000" dirty="0" smtClean="0"/>
              <a:t>To stálo co nejmíň</a:t>
            </a:r>
          </a:p>
          <a:p>
            <a:pPr lvl="1"/>
            <a:r>
              <a:rPr lang="cs-CZ" sz="2000" dirty="0" smtClean="0"/>
              <a:t>To netrvalo moc dlouho</a:t>
            </a:r>
          </a:p>
          <a:p>
            <a:pPr lvl="1"/>
            <a:r>
              <a:rPr lang="cs-CZ" sz="2000" dirty="0" smtClean="0"/>
              <a:t>To nikoho z vlastníků dotčených pozemků nebolelo</a:t>
            </a:r>
          </a:p>
          <a:p>
            <a:pPr lvl="1"/>
            <a:r>
              <a:rPr lang="cs-CZ" sz="2000" dirty="0" smtClean="0"/>
              <a:t>To nebylo ani moc nahoru ani moc dolů</a:t>
            </a:r>
          </a:p>
          <a:p>
            <a:pPr lvl="1"/>
            <a:r>
              <a:rPr lang="cs-CZ" sz="2000" dirty="0" smtClean="0"/>
              <a:t>To bylo možné snadno financovat</a:t>
            </a:r>
          </a:p>
          <a:p>
            <a:pPr lvl="1"/>
            <a:endParaRPr lang="cs-CZ" sz="2000" dirty="0" smtClean="0"/>
          </a:p>
          <a:p>
            <a:r>
              <a:rPr lang="cs-CZ" sz="2000" dirty="0" smtClean="0"/>
              <a:t>Říká se tomu kvadratura kruhu.</a:t>
            </a:r>
            <a:endParaRPr lang="cs-CZ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cs-CZ" sz="4000" b="1" dirty="0" smtClean="0"/>
              <a:t>Překážky specifické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8577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i="1" dirty="0" smtClean="0"/>
              <a:t>Ta druhá:</a:t>
            </a:r>
          </a:p>
          <a:p>
            <a:r>
              <a:rPr lang="cs-CZ" sz="2000" b="1" dirty="0" smtClean="0"/>
              <a:t>Pozemková evidence v ČR</a:t>
            </a:r>
          </a:p>
          <a:p>
            <a:endParaRPr lang="cs-CZ" sz="2000" dirty="0" smtClean="0"/>
          </a:p>
          <a:p>
            <a:pPr lvl="1"/>
            <a:r>
              <a:rPr lang="cs-CZ" sz="2000" dirty="0" smtClean="0"/>
              <a:t>Existují paralelně dva systémy, katastr nemovitostí a pozemkový katastr. Oba platí.</a:t>
            </a:r>
          </a:p>
          <a:p>
            <a:pPr lvl="0"/>
            <a:endParaRPr lang="cs-CZ" sz="2000" dirty="0" smtClean="0"/>
          </a:p>
          <a:p>
            <a:pPr lvl="1"/>
            <a:r>
              <a:rPr lang="cs-CZ" sz="2000" dirty="0" smtClean="0"/>
              <a:t>Pozemkový fond ČR a institut vlastníka, který se chová jako </a:t>
            </a:r>
            <a:r>
              <a:rPr lang="cs-CZ" sz="2000" dirty="0" err="1" smtClean="0"/>
              <a:t>nevlastník</a:t>
            </a:r>
            <a:r>
              <a:rPr lang="cs-CZ" sz="2000" dirty="0" smtClean="0"/>
              <a:t>. </a:t>
            </a:r>
          </a:p>
          <a:p>
            <a:pPr lvl="0"/>
            <a:endParaRPr lang="cs-CZ" sz="2000" dirty="0" smtClean="0"/>
          </a:p>
          <a:p>
            <a:pPr lvl="1"/>
            <a:r>
              <a:rPr lang="cs-CZ" sz="2000" dirty="0" smtClean="0"/>
              <a:t>Lesy ČR, s.p.  a institut správce, který  se chová jako vlastník.</a:t>
            </a:r>
            <a:endParaRPr lang="cs-CZ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cs-CZ" sz="4000" b="1" dirty="0" smtClean="0"/>
              <a:t>Překážky specifické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8577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i="1" dirty="0" smtClean="0"/>
              <a:t>Ta třetí:</a:t>
            </a:r>
          </a:p>
          <a:p>
            <a:r>
              <a:rPr lang="cs-CZ" sz="2000" b="1" dirty="0" smtClean="0"/>
              <a:t>Vlastnictví dotčených pozemků</a:t>
            </a:r>
          </a:p>
          <a:p>
            <a:endParaRPr lang="cs-CZ" sz="2000" dirty="0" smtClean="0"/>
          </a:p>
          <a:p>
            <a:pPr lvl="1"/>
            <a:r>
              <a:rPr lang="cs-CZ" sz="2000" dirty="0" smtClean="0"/>
              <a:t>Pro financování z veřejných zdrojů je nutné doložit vlastnictví ve prospěch žadatele. </a:t>
            </a:r>
          </a:p>
          <a:p>
            <a:pPr lvl="1"/>
            <a:r>
              <a:rPr lang="cs-CZ" sz="2000" dirty="0" smtClean="0"/>
              <a:t>Dotčené pozemky ve vlastnictví PF ČR v případě „ostatních komunikací“ lze bezúplatně převést na obce  pokud si o ně  požádají. </a:t>
            </a:r>
          </a:p>
          <a:p>
            <a:pPr lvl="1"/>
            <a:r>
              <a:rPr lang="cs-CZ" sz="2000" dirty="0" smtClean="0"/>
              <a:t>Dotčené pozemky ve vlastnictví Lesů ČR nelze převést nikam, neboť to údajně GŘ zakázalo. </a:t>
            </a:r>
          </a:p>
          <a:p>
            <a:pPr lvl="1"/>
            <a:r>
              <a:rPr lang="cs-CZ" sz="2000" dirty="0" smtClean="0"/>
              <a:t>Dotčené pozemky, které nejsou evidované jako „ostatní komunikace“ je nutné geodeticky oddělit, zajistit vklad do KN a zajistit změnu jejich využití. </a:t>
            </a:r>
            <a:endParaRPr lang="cs-CZ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cs-CZ" sz="4000" b="1" dirty="0" smtClean="0"/>
              <a:t>Překážky specifické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785926"/>
            <a:ext cx="8429684" cy="48577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i="1" dirty="0" smtClean="0"/>
              <a:t>Ta čtvrtá:</a:t>
            </a:r>
          </a:p>
          <a:p>
            <a:r>
              <a:rPr lang="cs-CZ" sz="2000" b="1" dirty="0" smtClean="0"/>
              <a:t>Životní prostředí</a:t>
            </a:r>
          </a:p>
          <a:p>
            <a:endParaRPr lang="cs-CZ" sz="2000" dirty="0" smtClean="0"/>
          </a:p>
          <a:p>
            <a:pPr lvl="1"/>
            <a:r>
              <a:rPr lang="cs-CZ" sz="2000" dirty="0" smtClean="0"/>
              <a:t>Polní cesty jsou často součástí polí. A místo po cestách se jezdí po polích.</a:t>
            </a:r>
          </a:p>
          <a:p>
            <a:pPr lvl="1"/>
            <a:endParaRPr lang="cs-CZ" sz="2000" dirty="0" smtClean="0"/>
          </a:p>
          <a:p>
            <a:pPr lvl="1"/>
            <a:r>
              <a:rPr lang="cs-CZ" sz="2000" dirty="0" smtClean="0"/>
              <a:t>Lesní cesty jsou často součástí lesa. A traktory jezdí po lesní půdě.</a:t>
            </a:r>
          </a:p>
          <a:p>
            <a:pPr lvl="1"/>
            <a:endParaRPr lang="cs-CZ" sz="2000" dirty="0" smtClean="0"/>
          </a:p>
          <a:p>
            <a:pPr lvl="1"/>
            <a:r>
              <a:rPr lang="cs-CZ" sz="2000" dirty="0" smtClean="0"/>
              <a:t>Původní cesty jsou často zarostlé porostem či nálety a jsou často součástí biokoridorů.</a:t>
            </a:r>
            <a:endParaRPr lang="cs-CZ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cs-CZ" sz="4000" b="1" dirty="0" smtClean="0"/>
              <a:t>Překážky specifické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785926"/>
            <a:ext cx="8429684" cy="48577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i="1" dirty="0" smtClean="0"/>
              <a:t>Ta pátá:</a:t>
            </a:r>
          </a:p>
          <a:p>
            <a:r>
              <a:rPr lang="cs-CZ" sz="2000" b="1" dirty="0" smtClean="0"/>
              <a:t>Zařazení cyklostezek do systému veřejné dopravy</a:t>
            </a:r>
          </a:p>
          <a:p>
            <a:endParaRPr lang="cs-CZ" sz="2000" dirty="0" smtClean="0"/>
          </a:p>
          <a:p>
            <a:pPr lvl="1"/>
            <a:r>
              <a:rPr lang="cs-CZ" sz="2000" dirty="0" smtClean="0"/>
              <a:t>Souvislost se způsobem financování výstavby a osobou žadatele o veřejné zdroje.</a:t>
            </a:r>
          </a:p>
          <a:p>
            <a:pPr lvl="1"/>
            <a:endParaRPr lang="cs-CZ" sz="2000" dirty="0" smtClean="0"/>
          </a:p>
          <a:p>
            <a:pPr lvl="1"/>
            <a:r>
              <a:rPr lang="cs-CZ" sz="2000" dirty="0" smtClean="0"/>
              <a:t>Jako místní komunikace IV</a:t>
            </a:r>
            <a:r>
              <a:rPr lang="cs-CZ" sz="2000" dirty="0" smtClean="0"/>
              <a:t>. třídy </a:t>
            </a:r>
            <a:r>
              <a:rPr lang="cs-CZ" sz="2000" dirty="0" smtClean="0"/>
              <a:t>podle ČSN 73 6110 Projektování MK. Chybí pasport místních komunikací. Obce nemají zájem o údržbu.</a:t>
            </a:r>
          </a:p>
          <a:p>
            <a:pPr lvl="1"/>
            <a:endParaRPr lang="cs-CZ" sz="2000" dirty="0" smtClean="0"/>
          </a:p>
          <a:p>
            <a:pPr lvl="1"/>
            <a:r>
              <a:rPr lang="cs-CZ" sz="2000" dirty="0" smtClean="0"/>
              <a:t>Jako veřejné účelové komunikace podle ČSN 73 6108 Lesní dopravní síť nebo podle ČSN 73 6109 Projektování polních cest. Kdo bude vlastník či správce? Kdo se o ně bude starat? </a:t>
            </a:r>
            <a:endParaRPr lang="cs-CZ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cs-CZ" sz="4000" b="1" dirty="0" smtClean="0"/>
              <a:t>Překážky specifické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785926"/>
            <a:ext cx="8429684" cy="50720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i="1" dirty="0" smtClean="0"/>
              <a:t>Ta šestá:</a:t>
            </a:r>
          </a:p>
          <a:p>
            <a:r>
              <a:rPr lang="cs-CZ" sz="2000" b="1" dirty="0" smtClean="0"/>
              <a:t>Dopravní značení</a:t>
            </a:r>
          </a:p>
          <a:p>
            <a:endParaRPr lang="cs-CZ" sz="2000" dirty="0" smtClean="0"/>
          </a:p>
          <a:p>
            <a:pPr lvl="1"/>
            <a:r>
              <a:rPr lang="cs-CZ" sz="2000" dirty="0" smtClean="0"/>
              <a:t>Pokud je cyklostezka zařazena jako místní komunikace, </a:t>
            </a:r>
          </a:p>
          <a:p>
            <a:pPr lvl="1">
              <a:buNone/>
            </a:pPr>
            <a:r>
              <a:rPr lang="cs-CZ" sz="2000" dirty="0" smtClean="0"/>
              <a:t>     není co řešit.</a:t>
            </a:r>
          </a:p>
          <a:p>
            <a:pPr lvl="1"/>
            <a:endParaRPr lang="cs-CZ" sz="2000" dirty="0" smtClean="0"/>
          </a:p>
          <a:p>
            <a:pPr lvl="1"/>
            <a:r>
              <a:rPr lang="cs-CZ" sz="2000" dirty="0" smtClean="0"/>
              <a:t>Pokud je cyklostezka zařazena  jako veřejná účelová komunikace pro cyklisty a dopravní obsluhu, je problém.</a:t>
            </a:r>
          </a:p>
          <a:p>
            <a:pPr lvl="1"/>
            <a:endParaRPr lang="cs-CZ" sz="2000" dirty="0" smtClean="0"/>
          </a:p>
          <a:p>
            <a:pPr lvl="1"/>
            <a:r>
              <a:rPr lang="cs-CZ" sz="2000" dirty="0" smtClean="0"/>
              <a:t>Kombinaci značek totiž  absolutně odmítají Lesy ČR a </a:t>
            </a:r>
          </a:p>
          <a:p>
            <a:pPr lvl="1">
              <a:buNone/>
            </a:pPr>
            <a:r>
              <a:rPr lang="cs-CZ" sz="2000" dirty="0" smtClean="0"/>
              <a:t>     mnohé dopravní inspektoráty. Výjimku se po boji zatím</a:t>
            </a:r>
          </a:p>
          <a:p>
            <a:pPr lvl="1">
              <a:buNone/>
            </a:pPr>
            <a:r>
              <a:rPr lang="cs-CZ" sz="2000" dirty="0" smtClean="0"/>
              <a:t>     podařilo prosadit v jen v příměstské oblasti Stříbra. </a:t>
            </a:r>
            <a:endParaRPr lang="cs-CZ" sz="2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0281" y="2714620"/>
            <a:ext cx="1077571" cy="10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0281" y="4872799"/>
            <a:ext cx="1077571" cy="10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5944369"/>
            <a:ext cx="1247721" cy="62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cs-CZ" sz="4000" b="1" dirty="0" smtClean="0"/>
              <a:t>Závěr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785926"/>
            <a:ext cx="8429684" cy="4857784"/>
          </a:xfrm>
        </p:spPr>
        <p:txBody>
          <a:bodyPr>
            <a:normAutofit/>
          </a:bodyPr>
          <a:lstStyle/>
          <a:p>
            <a:r>
              <a:rPr lang="cs-CZ" sz="2000" dirty="0" smtClean="0"/>
              <a:t>Je to složité, máme tady moc lesů, málo bohatých obcí a málo těch, kdo cyklostezky opravdu chtějí…  Rádi bychom se mýlili.</a:t>
            </a:r>
          </a:p>
          <a:p>
            <a:pPr>
              <a:buNone/>
            </a:pPr>
            <a:r>
              <a:rPr lang="cs-CZ" sz="2000" dirty="0" smtClean="0"/>
              <a:t> </a:t>
            </a:r>
          </a:p>
          <a:p>
            <a:endParaRPr lang="cs-CZ" sz="2000" dirty="0" smtClean="0"/>
          </a:p>
          <a:p>
            <a:endParaRPr lang="cs-CZ" sz="2000" dirty="0" smtClean="0"/>
          </a:p>
          <a:p>
            <a:endParaRPr lang="cs-CZ" sz="2000" dirty="0" smtClean="0"/>
          </a:p>
          <a:p>
            <a:pPr>
              <a:buNone/>
            </a:pPr>
            <a:r>
              <a:rPr lang="cs-CZ" sz="2000" dirty="0" smtClean="0"/>
              <a:t>Ing.  Jiří Ševčík         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cs-CZ" sz="2000" dirty="0" smtClean="0"/>
              <a:t>Mgr.  Martin Milichovský</a:t>
            </a:r>
          </a:p>
          <a:p>
            <a:pPr>
              <a:buNone/>
            </a:pPr>
            <a:r>
              <a:rPr lang="cs-CZ" sz="2000" dirty="0" smtClean="0"/>
              <a:t>Rozvojová inženýrská společnost s.r.o. </a:t>
            </a:r>
            <a:r>
              <a:rPr lang="cs-CZ" sz="2000" dirty="0" smtClean="0"/>
              <a:t>Plzeň</a:t>
            </a:r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r>
              <a:rPr lang="cs-CZ" sz="2000" dirty="0" smtClean="0"/>
              <a:t>Ing. Jaroslav Martinek</a:t>
            </a:r>
          </a:p>
          <a:p>
            <a:pPr>
              <a:buNone/>
            </a:pPr>
            <a:r>
              <a:rPr lang="cs-CZ" sz="2000" dirty="0" smtClean="0"/>
              <a:t>Centrum dopravního výzkumu, v. v. i.</a:t>
            </a:r>
            <a:endParaRPr lang="cs-CZ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431</TotalTime>
  <Words>325</Words>
  <Application>Microsoft Office PowerPoint</Application>
  <PresentationFormat>Předvádění na obrazovce (4:3)</PresentationFormat>
  <Paragraphs>86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Flow</vt:lpstr>
      <vt:lpstr>Budování cyklistické infrastruktury v extravilánu </vt:lpstr>
      <vt:lpstr>Úvod</vt:lpstr>
      <vt:lpstr>Překážky obecné</vt:lpstr>
      <vt:lpstr>Překážky specifické</vt:lpstr>
      <vt:lpstr>Překážky specifické</vt:lpstr>
      <vt:lpstr>Překážky specifické</vt:lpstr>
      <vt:lpstr>Překážky specifické</vt:lpstr>
      <vt:lpstr>Překážky specifické</vt:lpstr>
      <vt:lpstr>Překážky specifické</vt:lpstr>
      <vt:lpstr>Závěr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Cyklistika v Plzeňském kraji </dc:title>
  <dc:creator>-</dc:creator>
  <cp:lastModifiedBy>Martinek</cp:lastModifiedBy>
  <cp:revision>7</cp:revision>
  <dcterms:created xsi:type="dcterms:W3CDTF">2010-06-27T21:23:10Z</dcterms:created>
  <dcterms:modified xsi:type="dcterms:W3CDTF">2012-03-18T22:19:38Z</dcterms:modified>
</cp:coreProperties>
</file>